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3" r:id="rId3"/>
    <p:sldId id="281" r:id="rId4"/>
    <p:sldId id="279" r:id="rId5"/>
    <p:sldId id="274" r:id="rId6"/>
    <p:sldId id="275" r:id="rId7"/>
    <p:sldId id="280" r:id="rId8"/>
    <p:sldId id="272" r:id="rId9"/>
  </p:sldIdLst>
  <p:sldSz cx="12192000" cy="6858000"/>
  <p:notesSz cx="7099300" cy="10234613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Výchozí oddíl" id="{18434F98-8FB7-4298-A348-5E8FB8B72F1E}">
          <p14:sldIdLst>
            <p14:sldId id="256"/>
            <p14:sldId id="273"/>
            <p14:sldId id="281"/>
            <p14:sldId id="279"/>
            <p14:sldId id="274"/>
            <p14:sldId id="275"/>
            <p14:sldId id="280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4C4C"/>
    <a:srgbClr val="F3742E"/>
    <a:srgbClr val="DE0000"/>
    <a:srgbClr val="CC0000"/>
    <a:srgbClr val="297DC1"/>
    <a:srgbClr val="0E4C85"/>
    <a:srgbClr val="EC6A21"/>
    <a:srgbClr val="2A79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114" y="126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2940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C8B480F9-701F-4157-898F-CBC2E24049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FDC1A30-009B-4F87-A7BE-77C3C12850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EF165EB-D1FA-499A-8158-87BDE844454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63C4F626-87CC-495A-8FA0-4CDBDF056E9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Zástupný symbol pro datum 5">
            <a:extLst>
              <a:ext uri="{FF2B5EF4-FFF2-40B4-BE49-F238E27FC236}">
                <a16:creationId xmlns:a16="http://schemas.microsoft.com/office/drawing/2014/main" id="{9D457D18-0054-49DF-A165-5BC85E3403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fld id="{D8F9F718-855F-4F8D-8B7A-E5750A20017C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1CC8C71F-DB9D-4715-BBC2-668D6FADE8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487337E-5D86-43F7-9DE6-A55939CDF2B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fld id="{771AC10C-88EE-42B3-BCFD-6CAD31C989A7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E02EE692-6181-42B8-B3F2-766D46F0832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BB0BE6C1-946D-4B64-8ABA-292EAECB60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F40A5B3-1CF6-4C71-ACF4-D1D923AC9BE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19945A0-58CA-4F41-8004-67EF5F4331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B1B91449-1815-425D-9EE4-C253C74989F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rázek snímku 1">
            <a:extLst>
              <a:ext uri="{FF2B5EF4-FFF2-40B4-BE49-F238E27FC236}">
                <a16:creationId xmlns:a16="http://schemas.microsoft.com/office/drawing/2014/main" id="{A4447518-CB94-4AFD-A4E1-03D2DB9C34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Zástupný symbol pro poznámky 2">
            <a:extLst>
              <a:ext uri="{FF2B5EF4-FFF2-40B4-BE49-F238E27FC236}">
                <a16:creationId xmlns:a16="http://schemas.microsoft.com/office/drawing/2014/main" id="{D49D914B-B2AF-42FE-B181-0F2D84F54A1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8196" name="Zástupný symbol pro číslo snímku 3">
            <a:extLst>
              <a:ext uri="{FF2B5EF4-FFF2-40B4-BE49-F238E27FC236}">
                <a16:creationId xmlns:a16="http://schemas.microsoft.com/office/drawing/2014/main" id="{B974BD10-4691-4853-8A91-3AD413B262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D4C2444-0D74-4401-BCF0-85365D277C6E}" type="slidenum">
              <a:rPr lang="cs-CZ" altLang="cs-CZ" smtClean="0"/>
              <a:pPr/>
              <a:t>1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419894EF-8595-46EE-B334-D553B0C064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8F8E8DB1-5A1B-4449-9E65-F49A1FD439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BCBD34BA-A141-44D6-A451-8B5ECB822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FA8098-39B9-4A72-B215-E13D93BE8726}" type="slidenum">
              <a:rPr lang="cs-CZ" altLang="cs-CZ" smtClean="0"/>
              <a:pPr/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1138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419894EF-8595-46EE-B334-D553B0C064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8F8E8DB1-5A1B-4449-9E65-F49A1FD439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BCBD34BA-A141-44D6-A451-8B5ECB822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FA8098-39B9-4A72-B215-E13D93BE8726}" type="slidenum">
              <a:rPr lang="cs-CZ" altLang="cs-CZ" smtClean="0"/>
              <a:pPr/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38311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419894EF-8595-46EE-B334-D553B0C064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8F8E8DB1-5A1B-4449-9E65-F49A1FD439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BCBD34BA-A141-44D6-A451-8B5ECB822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FA8098-39B9-4A72-B215-E13D93BE8726}" type="slidenum">
              <a:rPr lang="cs-CZ" altLang="cs-CZ" smtClean="0"/>
              <a:pPr/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75978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419894EF-8595-46EE-B334-D553B0C064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8F8E8DB1-5A1B-4449-9E65-F49A1FD439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BCBD34BA-A141-44D6-A451-8B5ECB822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FA8098-39B9-4A72-B215-E13D93BE8726}" type="slidenum">
              <a:rPr lang="cs-CZ" altLang="cs-CZ" smtClean="0"/>
              <a:pPr/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27566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419894EF-8595-46EE-B334-D553B0C064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8F8E8DB1-5A1B-4449-9E65-F49A1FD439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BCBD34BA-A141-44D6-A451-8B5ECB822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FA8098-39B9-4A72-B215-E13D93BE8726}" type="slidenum">
              <a:rPr lang="cs-CZ" altLang="cs-CZ" smtClean="0"/>
              <a:pPr/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61417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419894EF-8595-46EE-B334-D553B0C064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8F8E8DB1-5A1B-4449-9E65-F49A1FD439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BCBD34BA-A141-44D6-A451-8B5ECB822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FA8098-39B9-4A72-B215-E13D93BE8726}" type="slidenum">
              <a:rPr lang="cs-CZ" altLang="cs-CZ" smtClean="0"/>
              <a:pPr/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54537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obrázek snímku 1">
            <a:extLst>
              <a:ext uri="{FF2B5EF4-FFF2-40B4-BE49-F238E27FC236}">
                <a16:creationId xmlns:a16="http://schemas.microsoft.com/office/drawing/2014/main" id="{7C4D68B3-8E7B-46FB-97D5-777438BD9A3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Zástupný symbol pro poznámky 2">
            <a:extLst>
              <a:ext uri="{FF2B5EF4-FFF2-40B4-BE49-F238E27FC236}">
                <a16:creationId xmlns:a16="http://schemas.microsoft.com/office/drawing/2014/main" id="{5C641826-F424-4446-957C-508872CACF4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2292" name="Zástupný symbol pro číslo snímku 3">
            <a:extLst>
              <a:ext uri="{FF2B5EF4-FFF2-40B4-BE49-F238E27FC236}">
                <a16:creationId xmlns:a16="http://schemas.microsoft.com/office/drawing/2014/main" id="{432A6379-F7DD-4DEB-9D6C-9F8AA0E687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A999F24-E935-42DE-A33A-F68D23067614}" type="slidenum">
              <a:rPr lang="cs-CZ" altLang="cs-CZ" smtClean="0"/>
              <a:pPr/>
              <a:t>8</a:t>
            </a:fld>
            <a:endParaRPr lang="cs-CZ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94453164-9C59-4857-88B7-282D9A347E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1" t="12096" r="36105" b="20667"/>
          <a:stretch>
            <a:fillRect/>
          </a:stretch>
        </p:blipFill>
        <p:spPr bwMode="auto">
          <a:xfrm>
            <a:off x="0" y="0"/>
            <a:ext cx="12190413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E780AC28-C99B-422F-9261-DCA752922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75955-2603-4635-97EE-71FDC749B672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FE74ACE6-352B-4A01-A9A8-FA6F28C75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20261927-F263-4049-94CD-BB7687BA0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9D0EF-9675-4BD3-AF25-AC5D468709E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44620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F7A6CAC-367E-4B7D-9FAC-5F3FFA3C8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B5127-1BD4-4CBC-9C81-82249149994A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C08080D-CF86-44AE-A831-887116DB1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309F820-4075-42A2-892F-71EF84D27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66E4B-A7D9-4AD1-BC29-C48BC02DD91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26915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06378"/>
            <a:ext cx="2743200" cy="4387851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06378"/>
            <a:ext cx="8026400" cy="4387851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B04DB19-6877-4E22-A834-298800B2D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6630-FAB0-44A9-BE9B-C0B1D3D5F465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EA54B4F-1BE0-4B88-BEFF-E551D47B7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9E492B7-76F3-44EB-A3ED-93CCA7141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C2149-3E43-42B7-B71B-DF028B0B00E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0309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C53275D9-43D8-462D-AB28-F211365CD8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" t="40617" r="1495" b="20399"/>
          <a:stretch>
            <a:fillRect/>
          </a:stretch>
        </p:blipFill>
        <p:spPr bwMode="auto">
          <a:xfrm>
            <a:off x="0" y="6092825"/>
            <a:ext cx="12192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13305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792443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F12AF4-09FC-451D-A69A-CEFBDA56F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3EDA8-160A-4D49-9E27-AC3D3FC809BF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4AA3B9C-0153-4DF4-9D8F-D6E3B0A11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2D6BD10-B758-4C4A-BE2C-8BD528C1D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582C4-BF14-40D8-B77C-B4A6463183A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69436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3848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200154"/>
            <a:ext cx="53848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17121B63-5CBB-478B-83B3-F71C8D159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55DB2-6F0D-40AC-8D30-8DBB078868F2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7E5452A2-28A0-4E7F-B6FE-019694C5C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C7CB4EF1-E15A-453B-A9EA-79083B13C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EB257-E824-4AEB-8328-D124DC56DD3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56722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76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7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>
            <a:extLst>
              <a:ext uri="{FF2B5EF4-FFF2-40B4-BE49-F238E27FC236}">
                <a16:creationId xmlns:a16="http://schemas.microsoft.com/office/drawing/2014/main" id="{F88CC56A-AC98-493B-A584-FCC835C65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5E70F-3EE2-4896-BD49-76152E6184C9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734E63B7-6BA5-49D8-9BA6-C14A57517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22335622-84A5-4589-AB32-1AB0972E7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2E228-A542-42A4-90B4-D4C078A942D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78566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3">
            <a:extLst>
              <a:ext uri="{FF2B5EF4-FFF2-40B4-BE49-F238E27FC236}">
                <a16:creationId xmlns:a16="http://schemas.microsoft.com/office/drawing/2014/main" id="{9FB69EF1-39B8-4AD7-A7E1-8E5F5DD3D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5069-A14E-4FF0-9896-337FC10021D6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4" name="Zástupný symbol pro zápatí 4">
            <a:extLst>
              <a:ext uri="{FF2B5EF4-FFF2-40B4-BE49-F238E27FC236}">
                <a16:creationId xmlns:a16="http://schemas.microsoft.com/office/drawing/2014/main" id="{F6D3C75C-6700-4539-9701-CF6C1AE16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42B84668-542F-45F3-ADA5-E59EE6103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613DD-6A42-412B-A459-2A77AF21C3E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4677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6">
            <a:extLst>
              <a:ext uri="{FF2B5EF4-FFF2-40B4-BE49-F238E27FC236}">
                <a16:creationId xmlns:a16="http://schemas.microsoft.com/office/drawing/2014/main" id="{FAF26046-70BA-4848-AF99-041E05E85B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17" r="1495" b="20399"/>
          <a:stretch>
            <a:fillRect/>
          </a:stretch>
        </p:blipFill>
        <p:spPr bwMode="auto">
          <a:xfrm>
            <a:off x="0" y="5919788"/>
            <a:ext cx="121920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datum 1">
            <a:extLst>
              <a:ext uri="{FF2B5EF4-FFF2-40B4-BE49-F238E27FC236}">
                <a16:creationId xmlns:a16="http://schemas.microsoft.com/office/drawing/2014/main" id="{64EC3266-D5F7-46AE-B6BC-C787EAAD1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1548D-33A4-4A1E-9329-4F9BD08DA489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4" name="Zástupný symbol pro zápatí 2">
            <a:extLst>
              <a:ext uri="{FF2B5EF4-FFF2-40B4-BE49-F238E27FC236}">
                <a16:creationId xmlns:a16="http://schemas.microsoft.com/office/drawing/2014/main" id="{A7E956ED-975F-4394-95D1-A898424B5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3">
            <a:extLst>
              <a:ext uri="{FF2B5EF4-FFF2-40B4-BE49-F238E27FC236}">
                <a16:creationId xmlns:a16="http://schemas.microsoft.com/office/drawing/2014/main" id="{D6AE273E-26BF-45E9-BEDC-5777E3436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8FD93-97ED-4E5D-A504-05422F16B14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917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9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9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4826994C-35EB-4CC1-A4C9-03BF40AB1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06AC5-4FC8-4C03-9D12-B48AEDC896E6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727251AB-3D5E-4F55-86F1-9F9675A4F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866EE46E-3B29-4C6B-8F52-ED11D1056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3794B-5AC1-4F48-AE52-62AF912EE77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6520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42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2B3B6D35-2809-4915-997A-DD6ABE1EC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44BB-72D2-4A55-B4D0-4052959858E2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8C882663-49BE-4A8B-970D-1A729FB79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07E07BF4-C1A6-4ADB-819F-6038A5BE7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DDD0D-F4D2-48B3-BEA9-3BFACFDC91D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8407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>
            <a:extLst>
              <a:ext uri="{FF2B5EF4-FFF2-40B4-BE49-F238E27FC236}">
                <a16:creationId xmlns:a16="http://schemas.microsoft.com/office/drawing/2014/main" id="{99BFDA28-4389-4007-AE47-623E8BB9EF1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symbol pro text 2">
            <a:extLst>
              <a:ext uri="{FF2B5EF4-FFF2-40B4-BE49-F238E27FC236}">
                <a16:creationId xmlns:a16="http://schemas.microsoft.com/office/drawing/2014/main" id="{51379141-F512-4EFF-AFC1-D552B218C1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0A89A82-F06F-4000-AF05-1BB320EE29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0736CE93-CBFC-4C7F-997B-3A786EB7C769}" type="datetimeFigureOut">
              <a:rPr lang="cs-CZ"/>
              <a:pPr>
                <a:defRPr/>
              </a:pPr>
              <a:t>02.11.2021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7C40BF5-8E81-4A75-8136-123A55C0D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FD285B8-C556-46EC-B3AC-3EAA3A64C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FB7DD4E-76B5-4952-9C86-611539DD34C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1" r:id="rId1"/>
    <p:sldLayoutId id="2147484272" r:id="rId2"/>
    <p:sldLayoutId id="2147484263" r:id="rId3"/>
    <p:sldLayoutId id="2147484264" r:id="rId4"/>
    <p:sldLayoutId id="2147484265" r:id="rId5"/>
    <p:sldLayoutId id="2147484266" r:id="rId6"/>
    <p:sldLayoutId id="2147484273" r:id="rId7"/>
    <p:sldLayoutId id="2147484267" r:id="rId8"/>
    <p:sldLayoutId id="2147484268" r:id="rId9"/>
    <p:sldLayoutId id="2147484269" r:id="rId10"/>
    <p:sldLayoutId id="21474842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8060F433-3936-4011-B5DF-A81864943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916832"/>
            <a:ext cx="7829773" cy="2062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b="1" dirty="0">
                <a:solidFill>
                  <a:srgbClr val="0E4C85"/>
                </a:solidFill>
                <a:latin typeface="Myriad Pro" pitchFamily="34" charset="0"/>
              </a:rPr>
              <a:t>Metodika implementace opatření stanovených místní strategií do praxe -Systémová opatření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b="1" dirty="0">
              <a:solidFill>
                <a:srgbClr val="0E4C85"/>
              </a:solidFill>
              <a:latin typeface="Myriad Pro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ABC0D0F8-9E64-458F-B779-60235BD16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4057650"/>
            <a:ext cx="58324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dirty="0">
                <a:solidFill>
                  <a:srgbClr val="297DC1"/>
                </a:solidFill>
                <a:latin typeface="Myriad Pro" pitchFamily="34" charset="0"/>
              </a:rPr>
              <a:t>Ing. Ondřej Valach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>
                <a:solidFill>
                  <a:srgbClr val="484C4C"/>
                </a:solidFill>
                <a:latin typeface="Myriad Pro" pitchFamily="34" charset="0"/>
              </a:rPr>
              <a:t>Centrum dopravního výzkumu, v. v. i.</a:t>
            </a:r>
          </a:p>
        </p:txBody>
      </p:sp>
      <p:pic>
        <p:nvPicPr>
          <p:cNvPr id="7172" name="Obrázek 1">
            <a:extLst>
              <a:ext uri="{FF2B5EF4-FFF2-40B4-BE49-F238E27FC236}">
                <a16:creationId xmlns:a16="http://schemas.microsoft.com/office/drawing/2014/main" id="{E83A64E4-54E0-466D-9137-7E308959CF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57175"/>
            <a:ext cx="365125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Obrázek 2">
            <a:extLst>
              <a:ext uri="{FF2B5EF4-FFF2-40B4-BE49-F238E27FC236}">
                <a16:creationId xmlns:a16="http://schemas.microsoft.com/office/drawing/2014/main" id="{41168411-C0AB-491A-B78E-419E86F47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0" y="6165850"/>
            <a:ext cx="1895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Obrázek 5" descr="Obsah obrázku text, podepsat, lékárnička, indikátor&#10;&#10;Popis byl vytvořen automaticky">
            <a:extLst>
              <a:ext uri="{FF2B5EF4-FFF2-40B4-BE49-F238E27FC236}">
                <a16:creationId xmlns:a16="http://schemas.microsoft.com/office/drawing/2014/main" id="{05B7BC11-8C41-4803-BBAA-977673385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5013" y="217488"/>
            <a:ext cx="941387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AFBB1AE3-AE3A-4D30-B4CB-77B77F2CC45F}"/>
              </a:ext>
            </a:extLst>
          </p:cNvPr>
          <p:cNvSpPr txBox="1"/>
          <p:nvPr/>
        </p:nvSpPr>
        <p:spPr>
          <a:xfrm>
            <a:off x="498475" y="5453063"/>
            <a:ext cx="8077200" cy="334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580" dirty="0"/>
              <a:t>Tento workshop je pořádán se státní podporou Technologické agentury ČR v rámci Programu ÉTA.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87F26111-9361-4A44-A6AA-7CF989340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99709"/>
            <a:ext cx="11783495" cy="1569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chemeClr val="accent1"/>
                </a:solidFill>
                <a:latin typeface="+mj-lt"/>
              </a:rPr>
              <a:t>Strategický pilíř akčního plánu – Systémová opatření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chemeClr val="accent1"/>
                </a:solidFill>
                <a:latin typeface="+mj-lt"/>
              </a:rPr>
              <a:t>Prioritní oblast - Účinný dohled a vymahatelnost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 b="1" dirty="0">
              <a:solidFill>
                <a:schemeClr val="accent1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b="1" dirty="0">
                <a:solidFill>
                  <a:schemeClr val="accent1"/>
                </a:solidFill>
                <a:latin typeface="+mj-lt"/>
              </a:rPr>
              <a:t>Dvě skupiny aktivit</a:t>
            </a:r>
          </a:p>
        </p:txBody>
      </p:sp>
      <p:sp>
        <p:nvSpPr>
          <p:cNvPr id="5" name="TextovéPole 2">
            <a:extLst>
              <a:ext uri="{FF2B5EF4-FFF2-40B4-BE49-F238E27FC236}">
                <a16:creationId xmlns:a16="http://schemas.microsoft.com/office/drawing/2014/main" id="{F82A6A52-488A-4D60-9FAF-E2399834B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720443"/>
            <a:ext cx="7995144" cy="1077212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1800" b="1" dirty="0">
                <a:latin typeface="+mn-lt"/>
                <a:ea typeface="Calibri" panose="020F0502020204030204" pitchFamily="34" charset="0"/>
              </a:rPr>
              <a:t>A</a:t>
            </a:r>
            <a:r>
              <a:rPr lang="cs-CZ" sz="1800" b="1" dirty="0">
                <a:effectLst/>
                <a:latin typeface="+mn-lt"/>
                <a:ea typeface="Calibri" panose="020F0502020204030204" pitchFamily="34" charset="0"/>
              </a:rPr>
              <a:t>ktivity zaměřené na účinný dohled a vymahatelnost práva</a:t>
            </a:r>
            <a:endParaRPr lang="cs-CZ" altLang="cs-CZ" sz="2000" b="1" dirty="0">
              <a:solidFill>
                <a:srgbClr val="F3742E"/>
              </a:solidFill>
              <a:latin typeface="+mn-lt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1800" b="1" dirty="0">
                <a:latin typeface="+mn-lt"/>
                <a:ea typeface="Calibri" panose="020F0502020204030204" pitchFamily="34" charset="0"/>
              </a:rPr>
              <a:t>A</a:t>
            </a:r>
            <a:r>
              <a:rPr lang="cs-CZ" sz="1800" b="1" dirty="0">
                <a:effectLst/>
                <a:latin typeface="+mn-lt"/>
                <a:ea typeface="Calibri" panose="020F0502020204030204" pitchFamily="34" charset="0"/>
              </a:rPr>
              <a:t>ktivity zaměřené na poskytování informací veřejnosti o zpracované místní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1800" b="1" dirty="0">
                <a:effectLst/>
                <a:latin typeface="+mn-lt"/>
                <a:ea typeface="Calibri" panose="020F0502020204030204" pitchFamily="34" charset="0"/>
              </a:rPr>
              <a:t>Strategii BESIP</a:t>
            </a:r>
            <a:endParaRPr lang="cs-CZ" altLang="cs-CZ" sz="2000" b="1" dirty="0">
              <a:solidFill>
                <a:srgbClr val="F3742E"/>
              </a:solidFill>
              <a:latin typeface="+mn-lt"/>
              <a:cs typeface="Arial" charset="0"/>
            </a:endParaRP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64C3555E-4854-4C5E-A482-8E07607CEE73}"/>
              </a:ext>
            </a:extLst>
          </p:cNvPr>
          <p:cNvSpPr/>
          <p:nvPr/>
        </p:nvSpPr>
        <p:spPr>
          <a:xfrm>
            <a:off x="407368" y="1412776"/>
            <a:ext cx="8136904" cy="1368153"/>
          </a:xfrm>
          <a:prstGeom prst="rect">
            <a:avLst/>
          </a:prstGeom>
          <a:noFill/>
          <a:ln>
            <a:solidFill>
              <a:srgbClr val="484C4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32A5D321-CFDA-4168-9F30-E3E5C1E4287E}"/>
              </a:ext>
            </a:extLst>
          </p:cNvPr>
          <p:cNvSpPr txBox="1"/>
          <p:nvPr/>
        </p:nvSpPr>
        <p:spPr>
          <a:xfrm>
            <a:off x="318293" y="3195282"/>
            <a:ext cx="81732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effectLst/>
                <a:latin typeface="+mn-lt"/>
                <a:ea typeface="Calibri" panose="020F0502020204030204" pitchFamily="34" charset="0"/>
              </a:rPr>
              <a:t>Tyto aktivity pokrývají</a:t>
            </a:r>
            <a:r>
              <a:rPr lang="cs-CZ" sz="2000" dirty="0">
                <a:latin typeface="+mn-lt"/>
                <a:ea typeface="Calibri" panose="020F0502020204030204" pitchFamily="34" charset="0"/>
              </a:rPr>
              <a:t> následující oblasti:</a:t>
            </a:r>
          </a:p>
          <a:p>
            <a:endParaRPr lang="cs-CZ" sz="2000" dirty="0">
              <a:effectLst/>
              <a:latin typeface="+mn-l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+mn-lt"/>
                <a:ea typeface="Calibri" panose="020F0502020204030204" pitchFamily="34" charset="0"/>
              </a:rPr>
              <a:t>vertikální i horizontální koordinace a institucionální zajištění BESIP </a:t>
            </a:r>
            <a:endParaRPr lang="cs-CZ" sz="2000" dirty="0">
              <a:latin typeface="+mn-l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+mn-lt"/>
                <a:ea typeface="Calibri" panose="020F0502020204030204" pitchFamily="34" charset="0"/>
              </a:rPr>
              <a:t>účinný dohled</a:t>
            </a:r>
            <a:r>
              <a:rPr lang="cs-CZ" sz="2000" dirty="0">
                <a:effectLst/>
                <a:latin typeface="+mn-lt"/>
                <a:ea typeface="Calibri" panose="020F0502020204030204" pitchFamily="34" charset="0"/>
              </a:rPr>
              <a:t>  </a:t>
            </a:r>
            <a:endParaRPr lang="cs-CZ" sz="2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+mn-lt"/>
                <a:ea typeface="Calibri" panose="020F0502020204030204" pitchFamily="34" charset="0"/>
              </a:rPr>
              <a:t>vymahatelnost práva (řešení dopravních přestupků v působnosti ORP)</a:t>
            </a:r>
            <a:endParaRPr lang="cs-CZ" sz="2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+mn-lt"/>
                <a:ea typeface="Calibri" panose="020F0502020204030204" pitchFamily="34" charset="0"/>
              </a:rPr>
              <a:t>financování opatření v oblasti BESIP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+mn-lt"/>
                <a:ea typeface="Calibri" panose="020F0502020204030204" pitchFamily="34" charset="0"/>
              </a:rPr>
              <a:t>komunikace s veřejností a dalšími subjekty v rámci obce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  <a:latin typeface="+mn-lt"/>
                <a:ea typeface="Calibri" panose="020F0502020204030204" pitchFamily="34" charset="0"/>
              </a:rPr>
              <a:t>politická podpora na úrovni obce/města a kraje</a:t>
            </a:r>
            <a:endParaRPr lang="cs-CZ" sz="2000" dirty="0">
              <a:latin typeface="Arial" panose="020B0604020202020204" pitchFamily="34" charset="0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EB616063-D01D-481B-932F-95EAA99E6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0296" y="199709"/>
            <a:ext cx="3144840" cy="5004853"/>
          </a:xfrm>
          <a:prstGeom prst="rect">
            <a:avLst/>
          </a:prstGeom>
        </p:spPr>
      </p:pic>
      <p:sp>
        <p:nvSpPr>
          <p:cNvPr id="9" name="TextovéPole 4">
            <a:extLst>
              <a:ext uri="{FF2B5EF4-FFF2-40B4-BE49-F238E27FC236}">
                <a16:creationId xmlns:a16="http://schemas.microsoft.com/office/drawing/2014/main" id="{2832CFDF-C639-4BB3-A479-30C70041D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75" y="6207125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159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87F26111-9361-4A44-A6AA-7CF989340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620688"/>
            <a:ext cx="10585127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sz="2800" b="1" dirty="0">
                <a:solidFill>
                  <a:schemeClr val="accent1"/>
                </a:solidFill>
                <a:latin typeface="+mj-lt"/>
                <a:ea typeface="Calibri" panose="020F0502020204030204" pitchFamily="34" charset="0"/>
              </a:rPr>
              <a:t>A</a:t>
            </a:r>
            <a:r>
              <a:rPr lang="cs-CZ" sz="2800" b="1" dirty="0">
                <a:solidFill>
                  <a:schemeClr val="accent1"/>
                </a:solidFill>
                <a:effectLst/>
                <a:latin typeface="+mj-lt"/>
                <a:ea typeface="Calibri" panose="020F0502020204030204" pitchFamily="34" charset="0"/>
              </a:rPr>
              <a:t>ktivity zaměřené na účinný dohled a vymahatelnost práva</a:t>
            </a:r>
            <a:endParaRPr lang="cs-CZ" altLang="cs-CZ" sz="3200" b="1" dirty="0">
              <a:solidFill>
                <a:schemeClr val="accent1"/>
              </a:solidFill>
              <a:latin typeface="+mj-lt"/>
              <a:cs typeface="Arial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CC22BC6-C512-4669-AAFA-11445B5C8C07}"/>
              </a:ext>
            </a:extLst>
          </p:cNvPr>
          <p:cNvSpPr txBox="1"/>
          <p:nvPr/>
        </p:nvSpPr>
        <p:spPr>
          <a:xfrm>
            <a:off x="479424" y="1268760"/>
            <a:ext cx="1116119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latin typeface="+mn-lt"/>
              </a:rPr>
              <a:t>Tři tematické celky:</a:t>
            </a:r>
          </a:p>
          <a:p>
            <a:endParaRPr lang="cs-CZ" sz="2400" dirty="0"/>
          </a:p>
          <a:p>
            <a:pPr marL="342900" indent="-342900">
              <a:buFont typeface="+mj-lt"/>
              <a:buAutoNum type="alphaUcPeriod"/>
            </a:pPr>
            <a:r>
              <a:rPr lang="cs-CZ" sz="2400" b="1" dirty="0">
                <a:latin typeface="+mn-lt"/>
              </a:rPr>
              <a:t>Koordinace BESIP v regionu a možnosti financování opatření</a:t>
            </a:r>
          </a:p>
          <a:p>
            <a:pPr marL="342900" indent="-342900">
              <a:buFont typeface="+mj-lt"/>
              <a:buAutoNum type="alphaUcPeriod"/>
            </a:pPr>
            <a:endParaRPr lang="cs-CZ" sz="2400" dirty="0">
              <a:effectLst/>
              <a:latin typeface="+mn-lt"/>
              <a:ea typeface="Calibri" panose="020F0502020204030204" pitchFamily="34" charset="0"/>
            </a:endParaRPr>
          </a:p>
          <a:p>
            <a:r>
              <a:rPr lang="cs-CZ" sz="2400" b="1" dirty="0">
                <a:effectLst/>
                <a:latin typeface="+mn-lt"/>
                <a:ea typeface="Calibri" panose="020F0502020204030204" pitchFamily="34" charset="0"/>
              </a:rPr>
              <a:t>B.   Každoroční vyhodnocení plnění opatření v oblasti BESIP </a:t>
            </a:r>
            <a:r>
              <a:rPr lang="cs-CZ" sz="2400" b="1" dirty="0">
                <a:latin typeface="+mn-lt"/>
                <a:ea typeface="Calibri" panose="020F0502020204030204" pitchFamily="34" charset="0"/>
              </a:rPr>
              <a:t>města</a:t>
            </a:r>
            <a:r>
              <a:rPr lang="cs-CZ" sz="2400" b="1" dirty="0">
                <a:effectLst/>
                <a:latin typeface="+mn-lt"/>
                <a:ea typeface="Calibri" panose="020F0502020204030204" pitchFamily="34" charset="0"/>
              </a:rPr>
              <a:t> vč. uveřejnění</a:t>
            </a:r>
            <a:endParaRPr lang="cs-CZ" sz="2400" b="1" i="1" dirty="0">
              <a:latin typeface="+mn-lt"/>
            </a:endParaRPr>
          </a:p>
          <a:p>
            <a:pPr marL="342900" indent="-342900">
              <a:buFont typeface="+mj-lt"/>
              <a:buAutoNum type="alphaUcPeriod"/>
            </a:pPr>
            <a:endParaRPr lang="cs-CZ" sz="2400" dirty="0">
              <a:effectLst/>
              <a:latin typeface="+mn-lt"/>
              <a:ea typeface="Calibri" panose="020F0502020204030204" pitchFamily="34" charset="0"/>
            </a:endParaRPr>
          </a:p>
          <a:p>
            <a:pPr marL="457200" indent="-457200">
              <a:buAutoNum type="alphaUcPeriod" startAt="3"/>
            </a:pPr>
            <a:r>
              <a:rPr lang="cs-CZ" sz="2400" b="1" dirty="0">
                <a:latin typeface="+mn-lt"/>
              </a:rPr>
              <a:t>Zřízení městské policie pro prevenci v oblasti BESIP a dohled nad bezpečností silničního provozu na úrovni města</a:t>
            </a:r>
          </a:p>
          <a:p>
            <a:pPr marL="342900" indent="-342900">
              <a:buFont typeface="+mj-lt"/>
              <a:buAutoNum type="alphaUcPeriod"/>
            </a:pPr>
            <a:endParaRPr lang="cs-CZ" dirty="0">
              <a:latin typeface="+mn-lt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035691A5-0095-4A48-8DE6-081C83509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75" y="6207125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016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87F26111-9361-4A44-A6AA-7CF989340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607" y="295843"/>
            <a:ext cx="10369103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chemeClr val="accent1"/>
                </a:solidFill>
                <a:latin typeface="+mj-lt"/>
              </a:rPr>
              <a:t>Koordinace BESIP v regionu a možnosti financování opatření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C170EBF1-E5C1-4AE7-8BA9-3A100A78EE60}"/>
              </a:ext>
            </a:extLst>
          </p:cNvPr>
          <p:cNvSpPr txBox="1"/>
          <p:nvPr/>
        </p:nvSpPr>
        <p:spPr>
          <a:xfrm>
            <a:off x="479607" y="908720"/>
            <a:ext cx="1122252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Koordinace s národní strategií BESIP, krajskou strategií BESIP a akčním plánem (od obecného ke konkrétnímu)</a:t>
            </a:r>
          </a:p>
          <a:p>
            <a:endParaRPr lang="cs-CZ" sz="2000" dirty="0"/>
          </a:p>
          <a:p>
            <a:r>
              <a:rPr lang="cs-CZ" sz="2000"/>
              <a:t>Dlouhodobý </a:t>
            </a:r>
            <a:r>
              <a:rPr lang="cs-CZ" sz="2000" dirty="0"/>
              <a:t>cíl: </a:t>
            </a:r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		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sz="2000" dirty="0"/>
              <a:t>Implementaci místní strategie do plnění akčního plánu je nutné koordinovat také dle odpovědnosti jednotlivých subjektů, jejich spolupráce, hodnocení dosažení výsledku a termínu dvouleté realizace</a:t>
            </a:r>
          </a:p>
          <a:p>
            <a:endParaRPr lang="cs-CZ" sz="2000" dirty="0"/>
          </a:p>
          <a:p>
            <a:r>
              <a:rPr lang="cs-CZ" sz="2000" dirty="0"/>
              <a:t>Návrhy opatření Akčního plánu by měly vycházet zejména z možností rozpočtu obce</a:t>
            </a:r>
          </a:p>
          <a:p>
            <a:endParaRPr lang="cs-CZ" sz="2000" dirty="0"/>
          </a:p>
          <a:p>
            <a:r>
              <a:rPr lang="cs-CZ" sz="2000" dirty="0"/>
              <a:t>Soulad strategií na všech úrovních pak vytváří předpoklad pro systematická řešení v oblasti BESIP</a:t>
            </a:r>
          </a:p>
        </p:txBody>
      </p:sp>
      <p:sp>
        <p:nvSpPr>
          <p:cNvPr id="6" name="TextovéPole 4">
            <a:extLst>
              <a:ext uri="{FF2B5EF4-FFF2-40B4-BE49-F238E27FC236}">
                <a16:creationId xmlns:a16="http://schemas.microsoft.com/office/drawing/2014/main" id="{FF086A1D-0457-45C5-B505-DAAA3D331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75" y="6207125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9D469BC-2B68-4BAA-B697-89A433267AB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1584" y="1556792"/>
            <a:ext cx="3600400" cy="216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675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87F26111-9361-4A44-A6AA-7CF989340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620688"/>
            <a:ext cx="10585127" cy="954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cs-CZ" sz="2800" b="1" dirty="0">
                <a:solidFill>
                  <a:schemeClr val="accent1"/>
                </a:solidFill>
                <a:effectLst/>
                <a:latin typeface="+mn-lt"/>
                <a:ea typeface="Calibri" panose="020F0502020204030204" pitchFamily="34" charset="0"/>
              </a:rPr>
              <a:t>Každoroční vyhodnocení plnění opatření v oblasti BESIP obce na webových stránkách </a:t>
            </a:r>
            <a:r>
              <a:rPr lang="cs-CZ" sz="2800" b="1" dirty="0">
                <a:solidFill>
                  <a:schemeClr val="accent1"/>
                </a:solidFill>
                <a:latin typeface="+mn-lt"/>
                <a:ea typeface="Calibri" panose="020F0502020204030204" pitchFamily="34" charset="0"/>
              </a:rPr>
              <a:t>obce</a:t>
            </a:r>
            <a:endParaRPr lang="cs-CZ" sz="2800" b="1" dirty="0">
              <a:solidFill>
                <a:schemeClr val="accent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F1040D2-0224-4C28-8A28-F13E66648CC8}"/>
              </a:ext>
            </a:extLst>
          </p:cNvPr>
          <p:cNvSpPr txBox="1"/>
          <p:nvPr/>
        </p:nvSpPr>
        <p:spPr>
          <a:xfrm>
            <a:off x="479425" y="1844824"/>
            <a:ext cx="979303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latin typeface="+mn-lt"/>
                <a:cs typeface="Calibri" panose="020F0502020204030204" pitchFamily="34" charset="0"/>
              </a:rPr>
              <a:t>Je nutné, aby obec informovala veřejnost o schválené strategii BESIP</a:t>
            </a:r>
          </a:p>
          <a:p>
            <a:endParaRPr lang="cs-CZ" sz="2400" dirty="0">
              <a:latin typeface="+mn-lt"/>
              <a:cs typeface="Calibri" panose="020F0502020204030204" pitchFamily="34" charset="0"/>
            </a:endParaRPr>
          </a:p>
          <a:p>
            <a:r>
              <a:rPr lang="cs-CZ" sz="2000" dirty="0">
                <a:latin typeface="+mn-lt"/>
                <a:cs typeface="Calibri" panose="020F0502020204030204" pitchFamily="34" charset="0"/>
              </a:rPr>
              <a:t>Dále je nezbytné, aby obec zpracovanou strategii BESIP zveřejnila na svých webových stránkách</a:t>
            </a:r>
          </a:p>
          <a:p>
            <a:endParaRPr lang="cs-CZ" sz="2000" dirty="0">
              <a:latin typeface="+mn-lt"/>
              <a:cs typeface="Calibri" panose="020F0502020204030204" pitchFamily="34" charset="0"/>
            </a:endParaRPr>
          </a:p>
          <a:p>
            <a:r>
              <a:rPr lang="cs-CZ" sz="2000" dirty="0">
                <a:latin typeface="+mn-lt"/>
                <a:cs typeface="Calibri" panose="020F0502020204030204" pitchFamily="34" charset="0"/>
              </a:rPr>
              <a:t>Veřejnost by měla také být seznamována s každoročním vyhodnocováním akčního plánu místní strategie BESIP</a:t>
            </a:r>
          </a:p>
          <a:p>
            <a:endParaRPr lang="cs-CZ" dirty="0"/>
          </a:p>
          <a:p>
            <a:pPr algn="just"/>
            <a:r>
              <a:rPr lang="cs-CZ" sz="2000" dirty="0">
                <a:effectLst/>
                <a:latin typeface="+mn-lt"/>
                <a:ea typeface="Calibri" panose="020F0502020204030204" pitchFamily="34" charset="0"/>
              </a:rPr>
              <a:t>Vyhodnocení plnění akčního plánu strategie probíhá na základě hodnocení dosažených výsledků v jednotlivých aktivitách, dále je nutné provést analýzu nehodovosti za uplynulé období a aktualizovat a zaměřit aktivity akčního plánu tak, aby korespondovaly s aktuálně palčivými problémy obce v oblasti BESIP </a:t>
            </a:r>
            <a:endParaRPr lang="cs-CZ" sz="2000" dirty="0">
              <a:latin typeface="+mn-lt"/>
            </a:endParaRPr>
          </a:p>
          <a:p>
            <a:r>
              <a:rPr lang="cs-CZ" dirty="0"/>
              <a:t>	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9E509F6-4F16-4D25-96CB-5908E1C7E166}"/>
              </a:ext>
            </a:extLst>
          </p:cNvPr>
          <p:cNvSpPr/>
          <p:nvPr/>
        </p:nvSpPr>
        <p:spPr>
          <a:xfrm>
            <a:off x="479425" y="4365104"/>
            <a:ext cx="9793039" cy="1296145"/>
          </a:xfrm>
          <a:prstGeom prst="rect">
            <a:avLst/>
          </a:prstGeom>
          <a:noFill/>
          <a:ln>
            <a:solidFill>
              <a:srgbClr val="484C4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cs-CZ" b="1" dirty="0"/>
          </a:p>
        </p:txBody>
      </p:sp>
      <p:sp>
        <p:nvSpPr>
          <p:cNvPr id="7" name="TextovéPole 4">
            <a:extLst>
              <a:ext uri="{FF2B5EF4-FFF2-40B4-BE49-F238E27FC236}">
                <a16:creationId xmlns:a16="http://schemas.microsoft.com/office/drawing/2014/main" id="{FAAF75D7-B054-4E9C-B3B7-144D4F54AD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75" y="6207125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764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ovéPole 8">
            <a:extLst>
              <a:ext uri="{FF2B5EF4-FFF2-40B4-BE49-F238E27FC236}">
                <a16:creationId xmlns:a16="http://schemas.microsoft.com/office/drawing/2014/main" id="{C2591307-738E-48F3-A2FD-83E30C077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613" y="106363"/>
            <a:ext cx="84201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900">
                <a:solidFill>
                  <a:schemeClr val="bg1"/>
                </a:solidFill>
                <a:latin typeface="Arial" panose="020B0604020202020204" pitchFamily="34" charset="0"/>
              </a:rPr>
              <a:t>Název akce, místo, datum</a:t>
            </a:r>
            <a:endParaRPr lang="cs-CZ" altLang="cs-CZ" sz="70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8" name="Zástupný symbol pro obsah 10">
            <a:extLst>
              <a:ext uri="{FF2B5EF4-FFF2-40B4-BE49-F238E27FC236}">
                <a16:creationId xmlns:a16="http://schemas.microsoft.com/office/drawing/2014/main" id="{D04B24B6-1E2F-441E-9DAD-42FDA4B75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540305"/>
            <a:ext cx="11017224" cy="41044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2000" dirty="0">
                <a:effectLst/>
                <a:ea typeface="Calibri" panose="020F0502020204030204" pitchFamily="34" charset="0"/>
              </a:rPr>
              <a:t>Z analytické činnosti předcházející zpracování místní Strategie BESIP mohou vyplynout zásadní problémy v oblasti BESIP na území obce, které není možné řešit bez dohledu strážníků městské policie</a:t>
            </a:r>
            <a:endParaRPr lang="cs-CZ" sz="2000" dirty="0">
              <a:solidFill>
                <a:srgbClr val="484C4C"/>
              </a:solidFill>
            </a:endParaRPr>
          </a:p>
          <a:p>
            <a:pPr marL="0" indent="0" algn="just">
              <a:buNone/>
            </a:pPr>
            <a:endParaRPr lang="cs-CZ" sz="2000" dirty="0">
              <a:solidFill>
                <a:srgbClr val="484C4C"/>
              </a:solidFill>
            </a:endParaRPr>
          </a:p>
          <a:p>
            <a:pPr marL="0" indent="0">
              <a:buNone/>
            </a:pPr>
            <a:r>
              <a:rPr lang="cs-CZ" sz="2000" dirty="0"/>
              <a:t>Soustředění dohledu policie zejména na: 	</a:t>
            </a:r>
            <a:endParaRPr lang="cs-CZ" sz="20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Rychlostní chování řidičů</a:t>
            </a:r>
            <a:endParaRPr lang="cs-C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Zjištění přítomnosti alkoholu</a:t>
            </a:r>
            <a:endParaRPr lang="cs-C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Používání zádržných systémů</a:t>
            </a:r>
            <a:endParaRPr lang="cs-CZ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Chování motocyklistů</a:t>
            </a:r>
            <a:endParaRPr lang="cs-CZ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Nedání přednosti v jízdě</a:t>
            </a:r>
            <a:endParaRPr lang="cs-CZ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Nesprávné předjíždění a vjetí do protisměru</a:t>
            </a:r>
            <a:endParaRPr lang="cs-C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000" dirty="0"/>
              <a:t>Nevěnování se řízení</a:t>
            </a:r>
          </a:p>
        </p:txBody>
      </p:sp>
      <p:sp>
        <p:nvSpPr>
          <p:cNvPr id="9219" name="TextovéPole 2">
            <a:extLst>
              <a:ext uri="{FF2B5EF4-FFF2-40B4-BE49-F238E27FC236}">
                <a16:creationId xmlns:a16="http://schemas.microsoft.com/office/drawing/2014/main" id="{87F26111-9361-4A44-A6AA-7CF989340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614" y="297648"/>
            <a:ext cx="10657184" cy="1051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800" b="1" dirty="0">
                <a:solidFill>
                  <a:schemeClr val="accent1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Zřízení městské policie pro prevenci v oblasti BESIP a dohledu nad bezpečností silničního provozu na úrovni obce</a:t>
            </a:r>
            <a:endParaRPr lang="cs-CZ" altLang="cs-CZ" sz="2800" b="1" dirty="0">
              <a:solidFill>
                <a:srgbClr val="297DC1"/>
              </a:solidFill>
              <a:latin typeface="Myriad Pro" pitchFamily="34" charset="0"/>
            </a:endParaRPr>
          </a:p>
        </p:txBody>
      </p:sp>
      <p:sp>
        <p:nvSpPr>
          <p:cNvPr id="7" name="TextovéPole 4">
            <a:extLst>
              <a:ext uri="{FF2B5EF4-FFF2-40B4-BE49-F238E27FC236}">
                <a16:creationId xmlns:a16="http://schemas.microsoft.com/office/drawing/2014/main" id="{A75F6CF0-F898-4AFC-A895-1600F1549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75" y="6207125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185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ovéPole 2">
            <a:extLst>
              <a:ext uri="{FF2B5EF4-FFF2-40B4-BE49-F238E27FC236}">
                <a16:creationId xmlns:a16="http://schemas.microsoft.com/office/drawing/2014/main" id="{87F26111-9361-4A44-A6AA-7CF989340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332656"/>
            <a:ext cx="11500554" cy="954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2800" b="1" dirty="0">
                <a:solidFill>
                  <a:schemeClr val="accent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Závěry plynoucí z vyhodnocení opatření Strategie BESIP zaměřené na zpracování krajských a místních strategií:</a:t>
            </a:r>
            <a:endParaRPr lang="cs-CZ" altLang="cs-CZ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DE18B2D0-1A7E-4874-B270-493B2CC8B7C9}"/>
              </a:ext>
            </a:extLst>
          </p:cNvPr>
          <p:cNvSpPr txBox="1"/>
          <p:nvPr/>
        </p:nvSpPr>
        <p:spPr>
          <a:xfrm>
            <a:off x="275628" y="1438617"/>
            <a:ext cx="1116119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+mn-lt"/>
              </a:rPr>
              <a:t>činnosti spojené se systematickým řešením nehodovosti jsou ze strany zastupitelů města/obce vnímány jako práce navíc – nad rámec stanovených priorit</a:t>
            </a:r>
          </a:p>
          <a:p>
            <a:endParaRPr lang="cs-CZ" sz="24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+mn-lt"/>
              </a:rPr>
              <a:t>je nutné, aby vedení města začlenilo doporučení plynoucí ze Strategie BESIP města 2021 – 2030  do pracovního popisu pověřených zaměstnanců odborů dopravy a do činností městského úřadu a samosprávy města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+mn-lt"/>
            </a:endParaRPr>
          </a:p>
          <a:p>
            <a:pPr algn="just"/>
            <a:r>
              <a:rPr lang="cs-CZ" sz="2400" b="1" dirty="0">
                <a:latin typeface="+mn-lt"/>
              </a:rPr>
              <a:t>V zájmu státu, měst a obcí by mělo být předcházet dopravním nehodám a realizovat taková dopravně-bezpečnostní opatření, která budou efektivní a povedou ke snížení počtu a následků dopravních nehod.</a:t>
            </a:r>
          </a:p>
          <a:p>
            <a:endParaRPr lang="cs-CZ" sz="2400" b="1" dirty="0">
              <a:latin typeface="+mn-lt"/>
            </a:endParaRPr>
          </a:p>
          <a:p>
            <a:endParaRPr lang="cs-CZ" sz="2400" dirty="0">
              <a:latin typeface="+mn-lt"/>
            </a:endParaRP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	  </a:t>
            </a:r>
          </a:p>
        </p:txBody>
      </p:sp>
      <p:sp>
        <p:nvSpPr>
          <p:cNvPr id="7" name="TextovéPole 4">
            <a:extLst>
              <a:ext uri="{FF2B5EF4-FFF2-40B4-BE49-F238E27FC236}">
                <a16:creationId xmlns:a16="http://schemas.microsoft.com/office/drawing/2014/main" id="{C668B7F4-BDEE-491B-83DA-E788EB908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75" y="6207125"/>
            <a:ext cx="7466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Workshop pro tvorbu Strategie BESIP měst, pořádaný se státní podporou Technologické agentury ČR v rámci Programu ÉTA, Brno, 2. listopadu 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921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233BA4F7-2EDD-44B3-899E-E2AA5444A347}"/>
              </a:ext>
            </a:extLst>
          </p:cNvPr>
          <p:cNvSpPr>
            <a:spLocks/>
          </p:cNvSpPr>
          <p:nvPr/>
        </p:nvSpPr>
        <p:spPr bwMode="auto">
          <a:xfrm>
            <a:off x="1992313" y="2846388"/>
            <a:ext cx="799147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cs-CZ" altLang="cs-CZ" b="1" dirty="0">
              <a:solidFill>
                <a:srgbClr val="0E4C85"/>
              </a:solidFill>
              <a:latin typeface="Myriad Pro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b="1" dirty="0">
                <a:solidFill>
                  <a:srgbClr val="0E4C85"/>
                </a:solidFill>
                <a:latin typeface="+mj-lt"/>
              </a:rPr>
              <a:t>Děkuji Vám za pozornost.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0740CAB-A258-4249-B89A-D6DEB3E71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088" y="3879850"/>
            <a:ext cx="7915275" cy="146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cs-CZ" altLang="cs-CZ" sz="2000" dirty="0">
              <a:solidFill>
                <a:srgbClr val="297DC1"/>
              </a:solidFill>
              <a:latin typeface="Myriad Pro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2000" dirty="0">
                <a:solidFill>
                  <a:srgbClr val="297DC1"/>
                </a:solidFill>
                <a:latin typeface="Myriad Pro" pitchFamily="34" charset="0"/>
              </a:rPr>
              <a:t>Ing. Ondřej Valach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cs-CZ" altLang="cs-CZ" sz="1400" dirty="0">
                <a:solidFill>
                  <a:srgbClr val="484C4C"/>
                </a:solidFill>
                <a:latin typeface="Myriad Pro" pitchFamily="34" charset="0"/>
              </a:rPr>
              <a:t>ondrej.valach@cdv.cz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cs-CZ" altLang="cs-CZ" sz="1400" dirty="0">
                <a:solidFill>
                  <a:srgbClr val="484C4C"/>
                </a:solidFill>
                <a:latin typeface="Myriad Pro" pitchFamily="34" charset="0"/>
              </a:rPr>
              <a:t>telefon: </a:t>
            </a:r>
            <a:r>
              <a:rPr lang="cs-CZ" altLang="cs-CZ" sz="1400" dirty="0">
                <a:solidFill>
                  <a:srgbClr val="484C4C"/>
                </a:solidFill>
              </a:rPr>
              <a:t>+420 725 337 738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400" dirty="0">
              <a:solidFill>
                <a:srgbClr val="484C4C"/>
              </a:solidFill>
              <a:latin typeface="Myriad Pro" pitchFamily="34" charset="0"/>
            </a:endParaRP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39621B64-E92C-483F-BA3E-DB0832F3E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088" y="5373688"/>
            <a:ext cx="3810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 dirty="0">
                <a:solidFill>
                  <a:srgbClr val="484C4C"/>
                </a:solidFill>
                <a:latin typeface="Myriad Pro" pitchFamily="34" charset="0"/>
              </a:rPr>
              <a:t>Centrum dopravního výzkumu, v. v. i.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>
                <a:solidFill>
                  <a:srgbClr val="484C4C"/>
                </a:solidFill>
                <a:latin typeface="Myriad Pro" pitchFamily="34" charset="0"/>
              </a:rPr>
              <a:t>Líšeňská 33a, 636 00  Brno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600" dirty="0">
              <a:solidFill>
                <a:srgbClr val="484C4C"/>
              </a:solidFill>
              <a:latin typeface="Myriad Pro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>
                <a:solidFill>
                  <a:srgbClr val="484C4C"/>
                </a:solidFill>
                <a:latin typeface="Myriad Pro" pitchFamily="34" charset="0"/>
              </a:rPr>
              <a:t>www.cdv.cz</a:t>
            </a:r>
          </a:p>
        </p:txBody>
      </p:sp>
      <p:pic>
        <p:nvPicPr>
          <p:cNvPr id="11269" name="Obrázek 8">
            <a:extLst>
              <a:ext uri="{FF2B5EF4-FFF2-40B4-BE49-F238E27FC236}">
                <a16:creationId xmlns:a16="http://schemas.microsoft.com/office/drawing/2014/main" id="{69A25FD3-A1C8-4543-9AB9-9980195686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403225"/>
            <a:ext cx="334486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Obrázek 1">
            <a:extLst>
              <a:ext uri="{FF2B5EF4-FFF2-40B4-BE49-F238E27FC236}">
                <a16:creationId xmlns:a16="http://schemas.microsoft.com/office/drawing/2014/main" id="{54B8D257-B973-43AD-BB76-29A45C4B4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975" y="333375"/>
            <a:ext cx="935038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9A60CBCF-2DBA-4ACB-AC5C-45A0D75FBD34}"/>
              </a:ext>
            </a:extLst>
          </p:cNvPr>
          <p:cNvSpPr txBox="1"/>
          <p:nvPr/>
        </p:nvSpPr>
        <p:spPr>
          <a:xfrm>
            <a:off x="1992313" y="1412875"/>
            <a:ext cx="791368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cs-CZ" dirty="0"/>
          </a:p>
          <a:p>
            <a:pPr algn="ctr">
              <a:defRPr/>
            </a:pPr>
            <a:r>
              <a:rPr lang="cs-CZ" sz="1800" dirty="0"/>
              <a:t>Tento workshop je pořádán se státní podporou Technologické agentury ČR v rámci Programu ÉTA</a:t>
            </a: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3159</TotalTime>
  <Words>753</Words>
  <Application>Microsoft Office PowerPoint</Application>
  <PresentationFormat>Širokoúhlá obrazovka</PresentationFormat>
  <Paragraphs>101</Paragraphs>
  <Slides>8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Myriad Pro</vt:lpstr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ATC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Paulas</dc:creator>
  <cp:lastModifiedBy>Ondřej Valach</cp:lastModifiedBy>
  <cp:revision>243</cp:revision>
  <cp:lastPrinted>2016-01-19T14:43:33Z</cp:lastPrinted>
  <dcterms:created xsi:type="dcterms:W3CDTF">2011-05-30T06:07:54Z</dcterms:created>
  <dcterms:modified xsi:type="dcterms:W3CDTF">2021-11-02T07:24:43Z</dcterms:modified>
</cp:coreProperties>
</file>